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63" r:id="rId6"/>
    <p:sldId id="259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55000"/>
                <a:satMod val="300000"/>
              </a:schemeClr>
            </a:gs>
            <a:gs pos="40000">
              <a:schemeClr val="bg2">
                <a:tint val="65000"/>
                <a:satMod val="300000"/>
              </a:schemeClr>
            </a:gs>
            <a:gs pos="100000">
              <a:schemeClr val="bg2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Логарифмические неравенства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56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18684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1) Укажите неверное равенство. Каким правилом пользовались при решении?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4800" dirty="0" smtClean="0"/>
          </a:p>
          <a:p>
            <a:r>
              <a:rPr lang="ru-RU" sz="4800" dirty="0" smtClean="0"/>
              <a:t>а) log</a:t>
            </a:r>
            <a:r>
              <a:rPr lang="ru-RU" sz="4800" baseline="-25000" dirty="0" smtClean="0"/>
              <a:t>3</a:t>
            </a:r>
            <a:r>
              <a:rPr lang="ru-RU" sz="4800" dirty="0" smtClean="0"/>
              <a:t> 81 = 3</a:t>
            </a:r>
            <a:br>
              <a:rPr lang="ru-RU" sz="4800" dirty="0" smtClean="0"/>
            </a:br>
            <a:r>
              <a:rPr lang="ru-RU" sz="4800" dirty="0" smtClean="0"/>
              <a:t>б) log</a:t>
            </a:r>
            <a:r>
              <a:rPr lang="ru-RU" sz="4800" baseline="-25000" dirty="0" smtClean="0"/>
              <a:t>2</a:t>
            </a:r>
            <a:r>
              <a:rPr lang="ru-RU" sz="4800" dirty="0" smtClean="0"/>
              <a:t> 0,125 = – 3</a:t>
            </a:r>
            <a:br>
              <a:rPr lang="ru-RU" sz="4800" dirty="0" smtClean="0"/>
            </a:br>
            <a:r>
              <a:rPr lang="ru-RU" sz="4800" dirty="0" smtClean="0"/>
              <a:t>а) log</a:t>
            </a:r>
            <a:r>
              <a:rPr lang="ru-RU" sz="4800" baseline="-25000" dirty="0" smtClean="0"/>
              <a:t>0,5</a:t>
            </a:r>
            <a:r>
              <a:rPr lang="ru-RU" sz="4800" dirty="0" smtClean="0"/>
              <a:t> 0,5 = 1</a:t>
            </a:r>
            <a:br>
              <a:rPr lang="ru-RU" sz="4800" dirty="0" smtClean="0"/>
            </a:br>
            <a:r>
              <a:rPr lang="ru-RU" sz="4800" dirty="0" smtClean="0"/>
              <a:t>а) </a:t>
            </a:r>
            <a:r>
              <a:rPr lang="ru-RU" sz="4800" dirty="0" err="1" smtClean="0"/>
              <a:t>lg</a:t>
            </a:r>
            <a:r>
              <a:rPr lang="ru-RU" sz="4800" dirty="0" smtClean="0"/>
              <a:t> 1000 = 4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4800" dirty="0" smtClean="0"/>
              <a:t>а)</a:t>
            </a:r>
            <a:r>
              <a:rPr lang="ru-RU" sz="4800" dirty="0" err="1" smtClean="0"/>
              <a:t>lg</a:t>
            </a:r>
            <a:r>
              <a:rPr lang="ru-RU" sz="4800" dirty="0" smtClean="0"/>
              <a:t> 8</a:t>
            </a:r>
          </a:p>
          <a:p>
            <a:r>
              <a:rPr lang="ru-RU" sz="4800" dirty="0" smtClean="0"/>
              <a:t>б)log</a:t>
            </a:r>
            <a:r>
              <a:rPr lang="ru-RU" sz="4800" baseline="-25000" dirty="0" smtClean="0"/>
              <a:t>0,4</a:t>
            </a:r>
            <a:r>
              <a:rPr lang="ru-RU" sz="4800" dirty="0" smtClean="0"/>
              <a:t>5</a:t>
            </a:r>
          </a:p>
          <a:p>
            <a:r>
              <a:rPr lang="ru-RU" sz="4800" dirty="0" smtClean="0"/>
              <a:t>в)log</a:t>
            </a:r>
            <a:r>
              <a:rPr lang="ru-RU" sz="4800" baseline="-25000" dirty="0" smtClean="0"/>
              <a:t>6</a:t>
            </a:r>
            <a:r>
              <a:rPr lang="ru-RU" sz="4800" dirty="0" smtClean="0"/>
              <a:t>0,3</a:t>
            </a:r>
          </a:p>
          <a:p>
            <a:r>
              <a:rPr lang="ru-RU" sz="4800" dirty="0" err="1" smtClean="0"/>
              <a:t>д</a:t>
            </a:r>
            <a:r>
              <a:rPr lang="ru-RU" sz="4800" dirty="0" smtClean="0"/>
              <a:t>)</a:t>
            </a:r>
            <a:r>
              <a:rPr lang="ru-RU" sz="4800" dirty="0" err="1" smtClean="0"/>
              <a:t>log</a:t>
            </a:r>
            <a:r>
              <a:rPr lang="ru-RU" sz="4800" baseline="-25000" dirty="0" smtClean="0"/>
              <a:t>⅓ </a:t>
            </a:r>
            <a:r>
              <a:rPr lang="ru-RU" sz="4800" dirty="0" smtClean="0"/>
              <a:t>0,6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2)Сравните с нулем значения логарифма. Какое правило для этого надо использовать?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3)   Какие из перечисленных логарифмических функций возрастающие, и какие убывающие. От чего это зависит?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ello_html_3e9611cc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071810"/>
            <a:ext cx="8643998" cy="135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4) Найдите область определения логарифмических функций ?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ello_html_45dc2c1d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571744"/>
            <a:ext cx="828680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Галя1"/>
          <p:cNvPicPr>
            <a:picLocks noChangeAspect="1" noChangeArrowheads="1"/>
          </p:cNvPicPr>
          <p:nvPr/>
        </p:nvPicPr>
        <p:blipFill>
          <a:blip r:embed="rId2"/>
          <a:srcRect r="39249"/>
          <a:stretch>
            <a:fillRect/>
          </a:stretch>
        </p:blipFill>
        <p:spPr bwMode="auto">
          <a:xfrm>
            <a:off x="2771775" y="3284538"/>
            <a:ext cx="3384550" cy="969962"/>
          </a:xfrm>
          <a:prstGeom prst="rect">
            <a:avLst/>
          </a:prstGeom>
          <a:noFill/>
        </p:spPr>
      </p:pic>
      <p:pic>
        <p:nvPicPr>
          <p:cNvPr id="11270" name="Picture 6" descr="Галя1"/>
          <p:cNvPicPr>
            <a:picLocks noChangeAspect="1" noChangeArrowheads="1"/>
          </p:cNvPicPr>
          <p:nvPr/>
        </p:nvPicPr>
        <p:blipFill>
          <a:blip r:embed="rId2"/>
          <a:srcRect l="61676"/>
          <a:stretch>
            <a:fillRect/>
          </a:stretch>
        </p:blipFill>
        <p:spPr bwMode="auto">
          <a:xfrm>
            <a:off x="971550" y="3889375"/>
            <a:ext cx="2376488" cy="1081088"/>
          </a:xfrm>
          <a:prstGeom prst="rect">
            <a:avLst/>
          </a:prstGeom>
          <a:noFill/>
        </p:spPr>
      </p:pic>
      <p:pic>
        <p:nvPicPr>
          <p:cNvPr id="11271" name="Picture 7" descr="Галя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4581525"/>
            <a:ext cx="2736850" cy="1889125"/>
          </a:xfrm>
          <a:prstGeom prst="rect">
            <a:avLst/>
          </a:prstGeom>
          <a:noFill/>
        </p:spPr>
      </p:pic>
      <p:pic>
        <p:nvPicPr>
          <p:cNvPr id="11272" name="Picture 8" descr="Галя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4652963"/>
            <a:ext cx="2592387" cy="1844675"/>
          </a:xfrm>
          <a:prstGeom prst="rect">
            <a:avLst/>
          </a:prstGeom>
          <a:noFill/>
        </p:spPr>
      </p:pic>
      <p:pic>
        <p:nvPicPr>
          <p:cNvPr id="11273" name="Picture 9" descr="Галя3"/>
          <p:cNvPicPr>
            <a:picLocks noChangeAspect="1" noChangeArrowheads="1"/>
          </p:cNvPicPr>
          <p:nvPr/>
        </p:nvPicPr>
        <p:blipFill>
          <a:blip r:embed="rId5"/>
          <a:srcRect b="42186"/>
          <a:stretch>
            <a:fillRect/>
          </a:stretch>
        </p:blipFill>
        <p:spPr bwMode="auto">
          <a:xfrm>
            <a:off x="5364163" y="3860800"/>
            <a:ext cx="2663825" cy="649288"/>
          </a:xfrm>
          <a:prstGeom prst="rect">
            <a:avLst/>
          </a:prstGeom>
          <a:noFill/>
        </p:spPr>
      </p:pic>
      <p:sp>
        <p:nvSpPr>
          <p:cNvPr id="11275" name="Rectangle 11"/>
          <p:cNvSpPr>
            <a:spLocks noChangeArrowheads="1"/>
          </p:cNvSpPr>
          <p:nvPr/>
        </p:nvSpPr>
        <p:spPr bwMode="auto">
          <a:xfrm flipV="1">
            <a:off x="7858146" y="1643050"/>
            <a:ext cx="285753" cy="2730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725488" y="146050"/>
            <a:ext cx="7993062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ru-RU" sz="2500">
                <a:solidFill>
                  <a:srgbClr val="6600FF"/>
                </a:solidFill>
              </a:rPr>
              <a:t>Указать характер монотонности функции;</a:t>
            </a:r>
            <a:br>
              <a:rPr lang="ru-RU" sz="2500">
                <a:solidFill>
                  <a:srgbClr val="6600FF"/>
                </a:solidFill>
              </a:rPr>
            </a:br>
            <a:r>
              <a:rPr lang="ru-RU" sz="2500">
                <a:solidFill>
                  <a:srgbClr val="CC0066"/>
                </a:solidFill>
              </a:rPr>
              <a:t>-</a:t>
            </a:r>
            <a:r>
              <a:rPr lang="ru-RU" sz="2500">
                <a:solidFill>
                  <a:srgbClr val="6600FF"/>
                </a:solidFill>
              </a:rPr>
              <a:t> </a:t>
            </a:r>
            <a:r>
              <a:rPr lang="ru-RU" sz="2500">
                <a:solidFill>
                  <a:srgbClr val="CC0066"/>
                </a:solidFill>
              </a:rPr>
              <a:t>ОДЗ или область определения функции;</a:t>
            </a:r>
            <a:br>
              <a:rPr lang="ru-RU" sz="2500">
                <a:solidFill>
                  <a:srgbClr val="CC0066"/>
                </a:solidFill>
              </a:rPr>
            </a:br>
            <a:r>
              <a:rPr lang="ru-RU" sz="2500">
                <a:solidFill>
                  <a:srgbClr val="00CC00"/>
                </a:solidFill>
              </a:rPr>
              <a:t>-</a:t>
            </a:r>
            <a:r>
              <a:rPr lang="ru-RU" sz="2500">
                <a:solidFill>
                  <a:srgbClr val="CC0066"/>
                </a:solidFill>
              </a:rPr>
              <a:t> </a:t>
            </a:r>
            <a:r>
              <a:rPr lang="ru-RU" sz="2500">
                <a:solidFill>
                  <a:srgbClr val="008000"/>
                </a:solidFill>
              </a:rPr>
              <a:t>представить обе части неравенства в виде логарифмов с одинаковыми основаниями;</a:t>
            </a:r>
            <a:br>
              <a:rPr lang="ru-RU" sz="2500">
                <a:solidFill>
                  <a:srgbClr val="008000"/>
                </a:solidFill>
              </a:rPr>
            </a:br>
            <a:r>
              <a:rPr lang="ru-RU" sz="2500">
                <a:solidFill>
                  <a:srgbClr val="9933FF"/>
                </a:solidFill>
              </a:rPr>
              <a:t>- записать неравенство, освобождаясь от логарифмов, учитывая свойства логарифмической функции;</a:t>
            </a:r>
            <a:br>
              <a:rPr lang="ru-RU" sz="2500">
                <a:solidFill>
                  <a:srgbClr val="9933FF"/>
                </a:solidFill>
              </a:rPr>
            </a:br>
            <a:r>
              <a:rPr lang="ru-RU" sz="2500">
                <a:solidFill>
                  <a:srgbClr val="CC0066"/>
                </a:solidFill>
              </a:rPr>
              <a:t>-</a:t>
            </a:r>
            <a:r>
              <a:rPr lang="ru-RU" sz="2500">
                <a:solidFill>
                  <a:srgbClr val="9933FF"/>
                </a:solidFill>
              </a:rPr>
              <a:t> </a:t>
            </a:r>
            <a:r>
              <a:rPr lang="ru-RU" sz="2500">
                <a:solidFill>
                  <a:srgbClr val="CC3300"/>
                </a:solidFill>
              </a:rPr>
              <a:t>записать систему, равносильную неравенству</a:t>
            </a:r>
          </a:p>
          <a:p>
            <a:pPr>
              <a:spcBef>
                <a:spcPct val="50000"/>
              </a:spcBef>
            </a:pPr>
            <a:endParaRPr lang="ru-RU" sz="2500">
              <a:solidFill>
                <a:srgbClr val="CC3300"/>
              </a:solidFill>
            </a:endParaRPr>
          </a:p>
          <a:p>
            <a:pPr>
              <a:spcBef>
                <a:spcPct val="50000"/>
              </a:spcBef>
            </a:pPr>
            <a:endParaRPr lang="ru-RU" sz="2500">
              <a:solidFill>
                <a:srgbClr val="CC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dirty="0" smtClean="0"/>
              <a:t>1 вариант.</a:t>
            </a:r>
            <a:endParaRPr lang="ru-RU" sz="4400" dirty="0" smtClean="0"/>
          </a:p>
          <a:p>
            <a:r>
              <a:rPr lang="ru-RU" sz="4400" dirty="0" err="1" smtClean="0"/>
              <a:t>log</a:t>
            </a:r>
            <a:r>
              <a:rPr lang="ru-RU" sz="4400" dirty="0" smtClean="0"/>
              <a:t> </a:t>
            </a:r>
            <a:r>
              <a:rPr lang="ru-RU" sz="4400" baseline="-25000" dirty="0" smtClean="0"/>
              <a:t>0.3</a:t>
            </a:r>
            <a:r>
              <a:rPr lang="ru-RU" sz="4400" dirty="0" smtClean="0"/>
              <a:t>(2x-4) &gt;</a:t>
            </a:r>
            <a:r>
              <a:rPr lang="ru-RU" sz="4400" dirty="0" err="1" smtClean="0"/>
              <a:t>log</a:t>
            </a:r>
            <a:r>
              <a:rPr lang="ru-RU" sz="4400" dirty="0" smtClean="0"/>
              <a:t> </a:t>
            </a:r>
            <a:r>
              <a:rPr lang="ru-RU" sz="4400" baseline="-25000" dirty="0" smtClean="0"/>
              <a:t>0.3</a:t>
            </a:r>
            <a:r>
              <a:rPr lang="ru-RU" sz="4400" dirty="0" smtClean="0"/>
              <a:t>(x+1)</a:t>
            </a:r>
          </a:p>
          <a:p>
            <a:r>
              <a:rPr lang="ru-RU" sz="4400" dirty="0" smtClean="0"/>
              <a:t> </a:t>
            </a:r>
          </a:p>
          <a:p>
            <a:r>
              <a:rPr lang="ru-RU" sz="4400" b="1" dirty="0" smtClean="0"/>
              <a:t>2 вариант.</a:t>
            </a:r>
            <a:endParaRPr lang="ru-RU" sz="4400" dirty="0" smtClean="0"/>
          </a:p>
          <a:p>
            <a:r>
              <a:rPr lang="ru-RU" sz="4400" dirty="0" err="1" smtClean="0"/>
              <a:t>lg</a:t>
            </a:r>
            <a:r>
              <a:rPr lang="ru-RU" sz="4400" dirty="0" smtClean="0"/>
              <a:t> (3x-7) ≤ </a:t>
            </a:r>
            <a:r>
              <a:rPr lang="ru-RU" sz="4400" dirty="0" err="1" smtClean="0"/>
              <a:t>lg</a:t>
            </a:r>
            <a:r>
              <a:rPr lang="ru-RU" sz="4400" dirty="0" smtClean="0"/>
              <a:t>(x+1)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5715040"/>
          </a:xfrm>
        </p:spPr>
        <p:txBody>
          <a:bodyPr>
            <a:normAutofit fontScale="55000" lnSpcReduction="20000"/>
          </a:bodyPr>
          <a:lstStyle/>
          <a:p>
            <a:r>
              <a:rPr lang="ru-RU" u="sng" dirty="0" smtClean="0"/>
              <a:t>первый вариант</a:t>
            </a:r>
            <a:r>
              <a:rPr lang="ru-RU" dirty="0" smtClean="0"/>
              <a:t>                                                                           </a:t>
            </a:r>
            <a:r>
              <a:rPr lang="ru-RU" u="sng" dirty="0" smtClean="0"/>
              <a:t>второй вариант</a:t>
            </a:r>
            <a:endParaRPr lang="ru-RU" dirty="0" smtClean="0"/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1.Решить уравнение: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    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en-US" sz="3600" i="1" baseline="-25000" dirty="0" smtClean="0"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(x</a:t>
            </a:r>
            <a:r>
              <a:rPr lang="en-US" sz="36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-4x-1) = -2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                               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en-US" sz="3600" i="1" baseline="-25000" dirty="0" smtClean="0"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(x</a:t>
            </a:r>
            <a:r>
              <a:rPr lang="en-US" sz="36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-3x+10) = -3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-1 и 5;  2) 5;  3) 5 и -1;  4) -1.                            1) 1;   2) 1 и 2;  3) 2;  4)-1и 2.</a:t>
            </a: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2.Укажите промежуток, которому принадлежит</a:t>
            </a: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корень уравнения: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     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en-US" sz="3600" i="1" baseline="-25000" dirty="0" smtClean="0">
                <a:latin typeface="Times New Roman" pitchFamily="18" charset="0"/>
                <a:cs typeface="Times New Roman" pitchFamily="18" charset="0"/>
              </a:rPr>
              <a:t>2 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(7+v) - log</a:t>
            </a:r>
            <a:r>
              <a:rPr lang="en-US" sz="3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(1-v) = 2                                         log</a:t>
            </a:r>
            <a:r>
              <a:rPr lang="en-US" sz="3600" i="1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(t+5) – log</a:t>
            </a:r>
            <a:r>
              <a:rPr lang="en-US" sz="3600" i="1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(t-11) = 1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                                                           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[-7 ; -4]; 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[-4; -1] 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[-1 ; 2] 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[2 ; 5]      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(-5;  0);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(0; 3);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(3; 8);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(10; 16)</a:t>
            </a: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3. Решить неравенство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              log</a:t>
            </a:r>
            <a:r>
              <a:rPr lang="ru-RU" sz="3600" i="1" baseline="-25000" dirty="0" smtClean="0"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(2x+5) &gt; -3                                                log</a:t>
            </a:r>
            <a:r>
              <a:rPr lang="ru-RU" sz="3600" i="1" baseline="-25000" dirty="0" smtClean="0"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(2x-5) &lt; -2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                                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1) Ø; 2) (-∞; 1,5); 3) (-2,5; 1,5); 4)(-2,5; +∞)             1) Ø;2) (2,5; 4,5); 3) (4,5; +∞);4) (-∞; 2,5)</a:t>
            </a: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4. Какое из предложенных чисел является решением неравенства:</a:t>
            </a:r>
          </a:p>
          <a:p>
            <a:pPr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ru-RU" sz="3600" i="1" baseline="-25000" dirty="0" smtClean="0">
                <a:latin typeface="Times New Roman" pitchFamily="18" charset="0"/>
                <a:cs typeface="Times New Roman" pitchFamily="18" charset="0"/>
              </a:rPr>
              <a:t>√3.5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(x</a:t>
            </a:r>
            <a:r>
              <a:rPr lang="ru-RU" sz="36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-0,5) &lt; 2                                                log</a:t>
            </a:r>
            <a:r>
              <a:rPr lang="ru-RU" sz="3600" i="1" baseline="-25000" dirty="0" smtClean="0">
                <a:latin typeface="Times New Roman" pitchFamily="18" charset="0"/>
                <a:cs typeface="Times New Roman" pitchFamily="18" charset="0"/>
              </a:rPr>
              <a:t>√2.5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(x</a:t>
            </a:r>
            <a:r>
              <a:rPr lang="ru-RU" sz="36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-6,5) &gt; 2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1) -1.9;  2) -√5;  3) 2.3;  4) 5                             1) √5/2;   2) 2.7;   3) 3;   4) 3.2  </a:t>
            </a:r>
            <a:r>
              <a:rPr lang="ru-RU" dirty="0" smtClean="0"/>
              <a:t>     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тест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Первый</a:t>
            </a:r>
            <a:r>
              <a:rPr lang="ru-RU" dirty="0" smtClean="0"/>
              <a:t> вариант    1    3    3    1</a:t>
            </a:r>
          </a:p>
          <a:p>
            <a:pPr>
              <a:buNone/>
            </a:pPr>
            <a:r>
              <a:rPr lang="ru-RU" b="1" dirty="0" smtClean="0"/>
              <a:t>Второ</a:t>
            </a:r>
            <a:r>
              <a:rPr lang="ru-RU" dirty="0" smtClean="0"/>
              <a:t>й вариант     2    4    3    4</a:t>
            </a:r>
          </a:p>
          <a:p>
            <a:pPr>
              <a:buNone/>
            </a:pPr>
            <a:r>
              <a:rPr lang="ru-RU" dirty="0" smtClean="0"/>
              <a:t>Верно 4 задания  -  оценка «5»</a:t>
            </a:r>
          </a:p>
          <a:p>
            <a:pPr>
              <a:buNone/>
            </a:pPr>
            <a:r>
              <a:rPr lang="ru-RU" dirty="0" smtClean="0"/>
              <a:t>           3 задания  - оценка «4»</a:t>
            </a:r>
          </a:p>
          <a:p>
            <a:pPr>
              <a:buNone/>
            </a:pPr>
            <a:r>
              <a:rPr lang="ru-RU" dirty="0" smtClean="0"/>
              <a:t>           2 задания  - оценка  «3»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ответы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а)log</a:t>
            </a:r>
            <a:r>
              <a:rPr lang="ru-RU" sz="3600" baseline="-25000" dirty="0" smtClean="0">
                <a:latin typeface="Times New Roman" pitchFamily="18" charset="0"/>
                <a:cs typeface="Times New Roman" pitchFamily="18" charset="0"/>
              </a:rPr>
              <a:t>8 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(5х-10) &lt; log</a:t>
            </a:r>
            <a:r>
              <a:rPr lang="ru-RU" sz="3600" baseline="-25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(14-х),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5x-10 &lt; 14-x,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6x &lt; 24,</a:t>
            </a:r>
          </a:p>
          <a:p>
            <a:pPr algn="ctr"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&lt; 4.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€ (-∞; 4).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1.Найдите ошибку в решении неравенства: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log</a:t>
            </a:r>
            <a:r>
              <a:rPr lang="ru-RU" baseline="-25000" dirty="0" smtClean="0"/>
              <a:t>8 </a:t>
            </a:r>
            <a:r>
              <a:rPr lang="ru-RU" dirty="0" smtClean="0"/>
              <a:t>(5х-10)&lt; log</a:t>
            </a:r>
            <a:r>
              <a:rPr lang="ru-RU" baseline="-25000" dirty="0" smtClean="0"/>
              <a:t>8</a:t>
            </a:r>
            <a:r>
              <a:rPr lang="ru-RU" dirty="0" smtClean="0"/>
              <a:t>(14-х) </a:t>
            </a:r>
            <a:r>
              <a:rPr lang="ru-RU" dirty="0" smtClean="0">
                <a:sym typeface="Wingdings"/>
              </a:rPr>
              <a:t></a:t>
            </a:r>
            <a:endParaRPr lang="en-US" dirty="0" smtClean="0">
              <a:sym typeface="Wingdings"/>
            </a:endParaRP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en-US" dirty="0" smtClean="0">
              <a:sym typeface="Symbol"/>
            </a:endParaRPr>
          </a:p>
          <a:p>
            <a:pPr algn="ctr">
              <a:buNone/>
            </a:pPr>
            <a:endParaRPr lang="en-US" dirty="0" smtClean="0">
              <a:sym typeface="Symbol"/>
            </a:endParaRPr>
          </a:p>
          <a:p>
            <a:pPr algn="ctr">
              <a:buNone/>
            </a:pPr>
            <a:endParaRPr lang="en-US" dirty="0" smtClean="0">
              <a:sym typeface="Symbol"/>
            </a:endParaRPr>
          </a:p>
          <a:p>
            <a:pPr algn="ctr">
              <a:buNone/>
            </a:pPr>
            <a:endParaRPr lang="en-US" dirty="0" smtClean="0">
              <a:sym typeface="Symbol"/>
            </a:endParaRP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ru-RU" dirty="0" smtClean="0"/>
              <a:t>2&lt;</a:t>
            </a:r>
            <a:r>
              <a:rPr lang="ru-RU" dirty="0" err="1" smtClean="0"/>
              <a:t>x</a:t>
            </a:r>
            <a:r>
              <a:rPr lang="ru-RU" dirty="0" smtClean="0"/>
              <a:t> &lt;4.</a:t>
            </a:r>
          </a:p>
          <a:p>
            <a:pPr algn="ctr">
              <a:buNone/>
            </a:pPr>
            <a:r>
              <a:rPr lang="ru-RU" dirty="0" smtClean="0"/>
              <a:t>Ответ: </a:t>
            </a:r>
            <a:r>
              <a:rPr lang="ru-RU" dirty="0" err="1" smtClean="0"/>
              <a:t>х</a:t>
            </a:r>
            <a:r>
              <a:rPr lang="ru-RU" dirty="0" smtClean="0"/>
              <a:t> € (2;4).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Верное решение: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ello_html_1b170ac4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643182"/>
            <a:ext cx="378621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ello_html_m24b7eeb9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8944" y="2500306"/>
            <a:ext cx="324201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2.Найдите ошибку :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ello_html_71181f06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842968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ello_html_11ffb9ea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714620"/>
            <a:ext cx="3357586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ello_html_m5a354668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2571744"/>
            <a:ext cx="457203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ello_html_517af5fb.gif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4500570"/>
            <a:ext cx="264320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ello_html_m35f730bc.gi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4857760"/>
            <a:ext cx="5000660" cy="878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Верное решение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ello_html_71181f06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742955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ello_html_m27797150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500306"/>
            <a:ext cx="335758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ello_html_2cc567f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2571744"/>
            <a:ext cx="400052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ello_html_85f251b.gif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4786322"/>
            <a:ext cx="314327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" name="Рисунок 17" descr="hello_html_m776751bb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4714884"/>
            <a:ext cx="1214446" cy="448817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14810" y="4643446"/>
            <a:ext cx="18573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Ответ: </a:t>
            </a:r>
            <a:r>
              <a:rPr lang="ru-RU" sz="32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2844" y="1643050"/>
          <a:ext cx="8786873" cy="3785616"/>
        </p:xfrm>
        <a:graphic>
          <a:graphicData uri="http://schemas.openxmlformats.org/drawingml/2006/table">
            <a:tbl>
              <a:tblPr/>
              <a:tblGrid>
                <a:gridCol w="2571768"/>
                <a:gridCol w="3500462"/>
                <a:gridCol w="2714643"/>
              </a:tblGrid>
              <a:tr h="3643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 вариант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1.Решить уравнение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log</a:t>
                      </a:r>
                      <a:r>
                        <a:rPr lang="ru-RU" sz="2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24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 -log</a:t>
                      </a:r>
                      <a:r>
                        <a:rPr lang="ru-RU" sz="24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0.5 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x=6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Решить </a:t>
                      </a: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неравенство</a:t>
                      </a:r>
                      <a:endParaRPr lang="en-US" sz="2400" b="1" dirty="0" smtClean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lg</a:t>
                      </a:r>
                      <a:r>
                        <a:rPr lang="ru-RU" sz="2400" b="1" baseline="30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x+5lgx+9&gt;0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II вариант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1.Решить уравнение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3/(</a:t>
                      </a:r>
                      <a:r>
                        <a:rPr lang="ru-RU" sz="2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lgx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– 2)+2/(</a:t>
                      </a:r>
                      <a:r>
                        <a:rPr lang="ru-RU" sz="2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lgx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– 3)= -4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Решить неравенство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lg</a:t>
                      </a:r>
                      <a:r>
                        <a:rPr lang="ru-RU" sz="2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2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+3lgx&gt;1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III вариант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1.Решить уравнение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|1-log</a:t>
                      </a:r>
                      <a:r>
                        <a:rPr lang="ru-RU" sz="24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1/9 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x|+1 = </a:t>
                      </a:r>
                      <a:endParaRPr lang="en-US" sz="24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|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2- log</a:t>
                      </a:r>
                      <a:r>
                        <a:rPr lang="ru-RU" sz="24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1/9 </a:t>
                      </a:r>
                      <a:r>
                        <a:rPr lang="ru-RU" sz="2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x|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Решить неравенство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log</a:t>
                      </a:r>
                      <a:r>
                        <a:rPr lang="ru-RU" sz="24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2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+ log</a:t>
                      </a:r>
                      <a:r>
                        <a:rPr lang="ru-RU" sz="24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√x &gt; 1.5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0" y="285728"/>
          <a:ext cx="8929719" cy="6309360"/>
        </p:xfrm>
        <a:graphic>
          <a:graphicData uri="http://schemas.openxmlformats.org/drawingml/2006/table">
            <a:tbl>
              <a:tblPr/>
              <a:tblGrid>
                <a:gridCol w="2349288"/>
                <a:gridCol w="2777533"/>
                <a:gridCol w="3802898"/>
              </a:tblGrid>
              <a:tr h="42148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 вариант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ОДЗ: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&gt;0,  обозначим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log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0.5 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x=y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y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-y-6=0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-2    y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4    x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1/8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Ответ: x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4    x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1/8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ОДЗ: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&gt;0,  обозначим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lg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=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 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+5y+9&gt;0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 &lt; 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– любое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Ответ: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II вариант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ОДЗ: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&gt;0,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≠ 100,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≠ 1000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lg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– 2 =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 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3/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+ 2/(y-1) = -4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4y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+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– 3 = 0,  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≠ 0,  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≠ 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 = 49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-1    y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3/4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10    x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100 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√1000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Ответ: x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10    x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100 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√1000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 startAt="2"/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ОДЗ: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lg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 = y  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4y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+ 3y – 1 = 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 = 25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-1    y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1/4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0,1    x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 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√10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Ответ: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Є (0; 0,1) U (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√10; +∞)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III вариант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ОДЗ: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– log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1/9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=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|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|+1 = | 1+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|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а)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&lt; -1:   -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+ 1= -1 –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корней нет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б) -1 ≤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≤ 0:   -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+ 1= 1 +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 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= 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в)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&gt;0: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+ 1 = 1 +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 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– log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1/9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≥ 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log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1/9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≤  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≥ 1/9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Ответ: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≥ 1/9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 startAt="2"/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ОДЗ: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log</a:t>
                      </a:r>
                      <a:r>
                        <a:rPr lang="ru-RU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=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2y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+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– 3 &gt; 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 = 25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-3/2    y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log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4 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 &lt; -3/2    log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4 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 &gt; 1  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  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&lt;1/8          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 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Ответ:  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Є (0; 1/8) U (4; +∞)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1214424"/>
          <a:ext cx="8358245" cy="4626864"/>
        </p:xfrm>
        <a:graphic>
          <a:graphicData uri="http://schemas.openxmlformats.org/drawingml/2006/table">
            <a:tbl>
              <a:tblPr/>
              <a:tblGrid>
                <a:gridCol w="5449699"/>
                <a:gridCol w="2908546"/>
              </a:tblGrid>
              <a:tr h="404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Этапы работы на уроке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Решение простейших логарифмических уравнений и неравенств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Теоретические сведения о решении логарифмических уравнений и неравенств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Тест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 Работа в группах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 Самостоятельная работа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6. </a:t>
                      </a:r>
                      <a:r>
                        <a:rPr lang="ru-RU" sz="2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1571612"/>
            <a:ext cx="7572396" cy="30469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Домашнее задание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Разработать  тест по теме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«Решение логарифмических уравнений и неравенств».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Задания должны быть с выбором ответа или с кратким ответом.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mtClean="0"/>
              <a:t>Желаю удачи !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103</TotalTime>
  <Words>150</Words>
  <PresentationFormat>Экран (4:3)</PresentationFormat>
  <Paragraphs>150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Открытая</vt:lpstr>
      <vt:lpstr>Логарифмические неравенства</vt:lpstr>
      <vt:lpstr>1) Укажите неверное равенство. Каким правилом пользовались при решении? </vt:lpstr>
      <vt:lpstr>2)Сравните с нулем значения логарифма. Какое правило для этого надо использовать? </vt:lpstr>
      <vt:lpstr> 3)   Какие из перечисленных логарифмических функций возрастающие, и какие убывающие. От чего это зависит? </vt:lpstr>
      <vt:lpstr>4) Найдите область определения логарифмических функций ?  </vt:lpstr>
      <vt:lpstr>Слайд 6</vt:lpstr>
      <vt:lpstr>Слайд 7</vt:lpstr>
      <vt:lpstr>тест</vt:lpstr>
      <vt:lpstr>ответы</vt:lpstr>
      <vt:lpstr> 1.Найдите ошибку в решении неравенства: </vt:lpstr>
      <vt:lpstr> Верное решение: </vt:lpstr>
      <vt:lpstr> 2.Найдите ошибку : </vt:lpstr>
      <vt:lpstr>Верное решение </vt:lpstr>
      <vt:lpstr>Самостоятельная работа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Логарифмические неравенства</dc:title>
  <dc:creator>Оля</dc:creator>
  <cp:lastModifiedBy>Оля</cp:lastModifiedBy>
  <cp:revision>13</cp:revision>
  <dcterms:created xsi:type="dcterms:W3CDTF">2016-09-28T16:23:46Z</dcterms:created>
  <dcterms:modified xsi:type="dcterms:W3CDTF">2016-09-28T18:18:57Z</dcterms:modified>
</cp:coreProperties>
</file>